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56"/>
  </p:notesMasterIdLst>
  <p:handoutMasterIdLst>
    <p:handoutMasterId r:id="rId57"/>
  </p:handoutMasterIdLst>
  <p:sldIdLst>
    <p:sldId id="443" r:id="rId2"/>
    <p:sldId id="406" r:id="rId3"/>
    <p:sldId id="407" r:id="rId4"/>
    <p:sldId id="408" r:id="rId5"/>
    <p:sldId id="409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410" r:id="rId14"/>
    <p:sldId id="381" r:id="rId15"/>
    <p:sldId id="382" r:id="rId16"/>
    <p:sldId id="440" r:id="rId17"/>
    <p:sldId id="447" r:id="rId18"/>
    <p:sldId id="441" r:id="rId19"/>
    <p:sldId id="383" r:id="rId20"/>
    <p:sldId id="384" r:id="rId21"/>
    <p:sldId id="385" r:id="rId22"/>
    <p:sldId id="444" r:id="rId23"/>
    <p:sldId id="386" r:id="rId24"/>
    <p:sldId id="388" r:id="rId25"/>
    <p:sldId id="448" r:id="rId26"/>
    <p:sldId id="415" r:id="rId27"/>
    <p:sldId id="429" r:id="rId28"/>
    <p:sldId id="430" r:id="rId29"/>
    <p:sldId id="431" r:id="rId30"/>
    <p:sldId id="432" r:id="rId31"/>
    <p:sldId id="433" r:id="rId32"/>
    <p:sldId id="445" r:id="rId33"/>
    <p:sldId id="434" r:id="rId34"/>
    <p:sldId id="435" r:id="rId35"/>
    <p:sldId id="436" r:id="rId36"/>
    <p:sldId id="437" r:id="rId37"/>
    <p:sldId id="438" r:id="rId38"/>
    <p:sldId id="439" r:id="rId39"/>
    <p:sldId id="393" r:id="rId40"/>
    <p:sldId id="425" r:id="rId41"/>
    <p:sldId id="394" r:id="rId42"/>
    <p:sldId id="397" r:id="rId43"/>
    <p:sldId id="398" r:id="rId44"/>
    <p:sldId id="399" r:id="rId45"/>
    <p:sldId id="400" r:id="rId46"/>
    <p:sldId id="401" r:id="rId47"/>
    <p:sldId id="402" r:id="rId48"/>
    <p:sldId id="421" r:id="rId49"/>
    <p:sldId id="442" r:id="rId50"/>
    <p:sldId id="422" r:id="rId51"/>
    <p:sldId id="423" r:id="rId52"/>
    <p:sldId id="424" r:id="rId53"/>
    <p:sldId id="405" r:id="rId54"/>
    <p:sldId id="446" r:id="rId55"/>
  </p:sldIdLst>
  <p:sldSz cx="9144000" cy="6858000" type="screen4x3"/>
  <p:notesSz cx="7019925" cy="9305925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3" autoAdjust="0"/>
    <p:restoredTop sz="85256" autoAdjust="0"/>
  </p:normalViewPr>
  <p:slideViewPr>
    <p:cSldViewPr>
      <p:cViewPr varScale="1">
        <p:scale>
          <a:sx n="66" d="100"/>
          <a:sy n="66" d="100"/>
        </p:scale>
        <p:origin x="24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F9595-05FE-423A-826E-8E3DD9E1F5FC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369CF-8D25-4BE6-BAA9-D30F790BD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42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CE7076BB-EE26-45BD-8B09-B1D6D87E2826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2B101EE5-5624-47A5-BBA8-A07AB78E5C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are you feeling?</a:t>
            </a:r>
          </a:p>
          <a:p>
            <a:r>
              <a:rPr lang="en-US"/>
              <a:t>https://www.polleverywhere.com/free_text_polls/VN2fGJURkn90HZG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30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77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5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0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7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6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82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7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6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2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9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35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of these is the highest percentage of your grade?</a:t>
            </a:r>
          </a:p>
          <a:p>
            <a:r>
              <a:rPr lang="en-US"/>
              <a:t>https://www.polleverywhere.com/multiple_choice_polls/1YLzBzmR47hZjco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79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34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60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5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33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65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1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02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06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6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49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0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6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9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6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9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8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3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27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8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89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9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34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56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05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0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1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96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6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08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808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19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Whaddya think of Poll Everywhere</a:t>
            </a:r>
          </a:p>
          <a:p>
            <a:r>
              <a:rPr lang="en-US"/>
              <a:t>https://www.polleverywhere.com/multiple_choice_polls/4ncVuShS1ko4u4l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6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8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 baseline="0">
                <a:solidFill>
                  <a:srgbClr val="28601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990600"/>
            <a:ext cx="8229600" cy="609599"/>
          </a:xfrm>
          <a:prstGeom prst="rect">
            <a:avLst/>
          </a:prstGeom>
        </p:spPr>
        <p:txBody>
          <a:bodyPr/>
          <a:lstStyle>
            <a:lvl1pPr algn="l">
              <a:buNone/>
              <a:defRPr sz="2800" baseline="0">
                <a:solidFill>
                  <a:srgbClr val="286017"/>
                </a:solidFill>
              </a:defRPr>
            </a:lvl1pPr>
            <a:lvl2pPr>
              <a:buNone/>
              <a:defRPr/>
            </a:lvl2pPr>
            <a:lvl5pPr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792162"/>
          </a:xfrm>
        </p:spPr>
        <p:txBody>
          <a:bodyPr anchor="t">
            <a:normAutofit/>
          </a:bodyPr>
          <a:lstStyle>
            <a:lvl1pPr algn="l">
              <a:defRPr sz="3200" b="0">
                <a:solidFill>
                  <a:srgbClr val="F07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665-1703-49E1-BDE0-5DD41706D109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0A60B-220B-42D4-B5DF-760DFE3A3A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1" descr="C:\Users\mtondo\Desktop\Morgan\Graphics\Waves\OrangeSwoosh_Spring201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06776"/>
            <a:ext cx="9144000" cy="751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60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5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2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8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7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11341-8B9E-4B49-8399-9D780D3D9F0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 descr="C:\Users\mtondo\Desktop\Morgan\Graphics\Waves\OrangeSwoosh_Spring2012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106776"/>
            <a:ext cx="9144000" cy="751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60" r:id="rId12"/>
    <p:sldLayoutId id="214748373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itpress.mit.edu/algorithm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akeagif.com/pcJs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file:////Users/thomasschmidt1/Documents/MyDocs/Classes/Bridgewater/Fall%202016/MW-%20Algorithms%20-%2091699%20-%20COMP%20435%20-%20002%20/Slide%20Decks/Week%201/Analyzing%20Algorithms1.pp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346DFB69-9DDE-466F-AAA8-BE7DD4DDA6B9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10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>
            <a:normAutofit fontScale="90000"/>
          </a:bodyPr>
          <a:lstStyle/>
          <a:p>
            <a:r>
              <a:rPr lang="en-US" altLang="en-US" sz="4000" b="1" dirty="0">
                <a:solidFill>
                  <a:srgbClr val="3366FF"/>
                </a:solidFill>
              </a:rPr>
              <a:t>Student? </a:t>
            </a:r>
            <a:br>
              <a:rPr lang="en-US" altLang="en-US" sz="4000" b="1" dirty="0">
                <a:solidFill>
                  <a:srgbClr val="3366FF"/>
                </a:solidFill>
              </a:rPr>
            </a:br>
            <a:r>
              <a:rPr lang="en-US" altLang="en-US" sz="4000" b="1" dirty="0">
                <a:solidFill>
                  <a:srgbClr val="3366FF"/>
                </a:solidFill>
              </a:rPr>
              <a:t>Learner expectations for the course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7F7F7F"/>
                </a:solidFill>
              </a:rPr>
              <a:t>In which you talk, I listen </a:t>
            </a:r>
          </a:p>
          <a:p>
            <a:pPr lvl="1">
              <a:buFontTx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93510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F67B8A58-01B7-4C21-96B9-E4467A017527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11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Orientation to the course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8EB4E3"/>
                </a:solidFill>
              </a:rPr>
              <a:t>Syllabus Review</a:t>
            </a:r>
          </a:p>
          <a:p>
            <a:r>
              <a:rPr lang="en-US" altLang="en-US" b="1" dirty="0">
                <a:solidFill>
                  <a:srgbClr val="8EB4E3"/>
                </a:solidFill>
              </a:rPr>
              <a:t>Some Things I intend to do in this course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Student Leading?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Real-world application(s)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Learn from you: weekly management</a:t>
            </a:r>
          </a:p>
        </p:txBody>
      </p:sp>
    </p:spTree>
    <p:extLst>
      <p:ext uri="{BB962C8B-B14F-4D97-AF65-F5344CB8AC3E}">
        <p14:creationId xmlns:p14="http://schemas.microsoft.com/office/powerpoint/2010/main" val="367830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Syllabus Review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8EB4E3"/>
                </a:solidFill>
              </a:rPr>
              <a:t>Assignments</a:t>
            </a:r>
          </a:p>
          <a:p>
            <a:r>
              <a:rPr lang="en-US" altLang="en-US" b="1">
                <a:solidFill>
                  <a:srgbClr val="8EB4E3"/>
                </a:solidFill>
              </a:rPr>
              <a:t>Grading</a:t>
            </a:r>
          </a:p>
          <a:p>
            <a:r>
              <a:rPr lang="en-US" altLang="en-US" b="1">
                <a:solidFill>
                  <a:srgbClr val="8EB4E3"/>
                </a:solidFill>
              </a:rPr>
              <a:t>Weekly Topics</a:t>
            </a:r>
          </a:p>
        </p:txBody>
      </p:sp>
    </p:spTree>
    <p:extLst>
      <p:ext uri="{BB962C8B-B14F-4D97-AF65-F5344CB8AC3E}">
        <p14:creationId xmlns:p14="http://schemas.microsoft.com/office/powerpoint/2010/main" val="86410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Assignments from the Syllabus</a:t>
            </a:r>
          </a:p>
        </p:txBody>
      </p:sp>
      <p:sp>
        <p:nvSpPr>
          <p:cNvPr id="22530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Homework (15%)</a:t>
            </a:r>
            <a:r>
              <a:rPr lang="en-US" dirty="0"/>
              <a:t> </a:t>
            </a:r>
          </a:p>
          <a:p>
            <a:r>
              <a:rPr lang="en-US" b="1" dirty="0"/>
              <a:t>Participation (20%)</a:t>
            </a:r>
          </a:p>
          <a:p>
            <a:pPr lvl="1"/>
            <a:r>
              <a:rPr lang="en-US" dirty="0"/>
              <a:t>Google Interview Required (5%) </a:t>
            </a:r>
          </a:p>
          <a:p>
            <a:r>
              <a:rPr lang="en-US" b="1" dirty="0"/>
              <a:t>Quizzes (25%)</a:t>
            </a:r>
          </a:p>
          <a:p>
            <a:r>
              <a:rPr lang="en-US" b="1" dirty="0"/>
              <a:t>Midterm Exams (15/25%)</a:t>
            </a:r>
            <a:r>
              <a:rPr lang="en-US" dirty="0"/>
              <a:t> </a:t>
            </a:r>
          </a:p>
          <a:p>
            <a:r>
              <a:rPr lang="en-US" b="1" dirty="0"/>
              <a:t>Final Exam (15/25%): </a:t>
            </a:r>
          </a:p>
          <a:p>
            <a:pPr lvl="1"/>
            <a:r>
              <a:rPr lang="en-US" b="1" dirty="0"/>
              <a:t>Someone check that!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Homework 15%</a:t>
            </a:r>
          </a:p>
        </p:txBody>
      </p:sp>
      <p:sp>
        <p:nvSpPr>
          <p:cNvPr id="1392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3 or 4 homework problems due every week; most will be </a:t>
            </a:r>
            <a:r>
              <a:rPr lang="en-US" dirty="0" err="1"/>
              <a:t>HackerRank</a:t>
            </a:r>
            <a:r>
              <a:rPr lang="en-US" dirty="0"/>
              <a:t> programming assignments</a:t>
            </a:r>
          </a:p>
          <a:p>
            <a:r>
              <a:rPr lang="en-US" dirty="0"/>
              <a:t>You should turn them in AFTER class, when we perfect them, on the 2</a:t>
            </a:r>
            <a:r>
              <a:rPr lang="en-US" baseline="30000" dirty="0"/>
              <a:t>nd</a:t>
            </a:r>
            <a:r>
              <a:rPr lang="en-US" dirty="0"/>
              <a:t> day of the week, and BEFORE class on the first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257128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Participation 20%</a:t>
            </a:r>
          </a:p>
        </p:txBody>
      </p:sp>
      <p:sp>
        <p:nvSpPr>
          <p:cNvPr id="1402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and Quantitative</a:t>
            </a:r>
          </a:p>
          <a:p>
            <a:r>
              <a:rPr lang="en-US" dirty="0"/>
              <a:t>You both need to show up, and to produce</a:t>
            </a:r>
          </a:p>
          <a:p>
            <a:pPr lvl="1"/>
            <a:r>
              <a:rPr lang="en-US" dirty="0"/>
              <a:t>Let’s discuss and go to the class Google Sheet</a:t>
            </a:r>
          </a:p>
        </p:txBody>
      </p:sp>
    </p:spTree>
    <p:extLst>
      <p:ext uri="{BB962C8B-B14F-4D97-AF65-F5344CB8AC3E}">
        <p14:creationId xmlns:p14="http://schemas.microsoft.com/office/powerpoint/2010/main" val="341356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Pyramid</a:t>
            </a:r>
          </a:p>
        </p:txBody>
      </p:sp>
      <p:pic>
        <p:nvPicPr>
          <p:cNvPr id="5" name="Picture 4" descr="Screen Shot 2016-01-25 at 10.49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93800"/>
            <a:ext cx="67818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1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Participation 20%</a:t>
            </a:r>
          </a:p>
        </p:txBody>
      </p:sp>
      <p:sp>
        <p:nvSpPr>
          <p:cNvPr id="1402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this Google Interview?</a:t>
            </a:r>
          </a:p>
        </p:txBody>
      </p:sp>
    </p:spTree>
    <p:extLst>
      <p:ext uri="{BB962C8B-B14F-4D97-AF65-F5344CB8AC3E}">
        <p14:creationId xmlns:p14="http://schemas.microsoft.com/office/powerpoint/2010/main" val="293655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Quizzes 25%</a:t>
            </a:r>
          </a:p>
        </p:txBody>
      </p:sp>
      <p:sp>
        <p:nvSpPr>
          <p:cNvPr id="141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give you the relevant chapter of “</a:t>
            </a:r>
            <a:r>
              <a:rPr lang="en-US" i="1" dirty="0"/>
              <a:t>Make it Stick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525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Midterm Exam</a:t>
            </a:r>
          </a:p>
        </p:txBody>
      </p:sp>
      <p:sp>
        <p:nvSpPr>
          <p:cNvPr id="141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of 3/20, cumulative to that date</a:t>
            </a:r>
          </a:p>
          <a:p>
            <a:pPr lvl="1"/>
            <a:r>
              <a:rPr lang="en-US" dirty="0"/>
              <a:t>We will sculpt the midterm in class</a:t>
            </a:r>
          </a:p>
        </p:txBody>
      </p:sp>
    </p:spTree>
    <p:extLst>
      <p:ext uri="{BB962C8B-B14F-4D97-AF65-F5344CB8AC3E}">
        <p14:creationId xmlns:p14="http://schemas.microsoft.com/office/powerpoint/2010/main" val="228088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Welcome! </a:t>
            </a:r>
          </a:p>
        </p:txBody>
      </p:sp>
      <p:pic>
        <p:nvPicPr>
          <p:cNvPr id="15362" name="Picture 5" descr="golite-shangri-la-2-te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9906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415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In May, 75% post-Midterms material</a:t>
            </a:r>
          </a:p>
        </p:txBody>
      </p:sp>
    </p:spTree>
    <p:extLst>
      <p:ext uri="{BB962C8B-B14F-4D97-AF65-F5344CB8AC3E}">
        <p14:creationId xmlns:p14="http://schemas.microsoft.com/office/powerpoint/2010/main" val="98430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Grading, Shorthand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F7F7F"/>
                </a:solidFill>
              </a:rPr>
              <a:t>A: Impress Me/Teach Me Something</a:t>
            </a:r>
          </a:p>
          <a:p>
            <a:r>
              <a:rPr lang="en-US" altLang="en-US" dirty="0">
                <a:solidFill>
                  <a:srgbClr val="7F7F7F"/>
                </a:solidFill>
              </a:rPr>
              <a:t>B: Please Me</a:t>
            </a:r>
          </a:p>
          <a:p>
            <a:r>
              <a:rPr lang="en-US" altLang="en-US" dirty="0">
                <a:solidFill>
                  <a:srgbClr val="7F7F7F"/>
                </a:solidFill>
              </a:rPr>
              <a:t>C: Satisfy Me</a:t>
            </a:r>
          </a:p>
          <a:p>
            <a:r>
              <a:rPr lang="en-US" altLang="en-US" dirty="0">
                <a:solidFill>
                  <a:srgbClr val="7F7F7F"/>
                </a:solidFill>
              </a:rPr>
              <a:t>D: Annoy Me</a:t>
            </a:r>
          </a:p>
          <a:p>
            <a:r>
              <a:rPr lang="en-US" altLang="en-US" dirty="0">
                <a:solidFill>
                  <a:srgbClr val="7F7F7F"/>
                </a:solidFill>
              </a:rPr>
              <a:t>F: Reject the idea of learning, entirely</a:t>
            </a:r>
          </a:p>
          <a:p>
            <a:pPr lvl="1"/>
            <a:r>
              <a:rPr lang="en-US" altLang="en-US" dirty="0">
                <a:solidFill>
                  <a:srgbClr val="7F7F7F"/>
                </a:solidFill>
              </a:rPr>
              <a:t>Or, cheat</a:t>
            </a:r>
          </a:p>
        </p:txBody>
      </p:sp>
    </p:spTree>
    <p:extLst>
      <p:ext uri="{BB962C8B-B14F-4D97-AF65-F5344CB8AC3E}">
        <p14:creationId xmlns:p14="http://schemas.microsoft.com/office/powerpoint/2010/main" val="693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65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38100" tIns="38100" rIns="38100" bIns="38100"/>
          <a:lstStyle/>
          <a:p>
            <a:r>
              <a:rPr lang="en-US"/>
              <a:t>Textbooks</a:t>
            </a:r>
          </a:p>
        </p:txBody>
      </p:sp>
      <p:sp>
        <p:nvSpPr>
          <p:cNvPr id="142339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 lIns="38100" tIns="38100" rIns="38100" bIns="38100"/>
          <a:lstStyle/>
          <a:p>
            <a:pPr marL="254000" indent="-254000"/>
            <a:r>
              <a:rPr lang="en-US" i="1" dirty="0">
                <a:hlinkClick r:id="rId3"/>
              </a:rPr>
              <a:t>Introduction to Algorithms, Third Edition</a:t>
            </a:r>
            <a:r>
              <a:rPr lang="en-US" dirty="0"/>
              <a:t>, 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</a:t>
            </a:r>
            <a:r>
              <a:rPr lang="en-US" dirty="0" err="1"/>
              <a:t>Rivest</a:t>
            </a:r>
            <a:r>
              <a:rPr lang="en-US" dirty="0"/>
              <a:t>, and Clifford Stein, The MIT Press, 2009.</a:t>
            </a:r>
          </a:p>
          <a:p>
            <a:pPr marL="654050" lvl="1" indent="-254000"/>
            <a:r>
              <a:rPr lang="en-US" dirty="0"/>
              <a:t>I love this book.</a:t>
            </a:r>
          </a:p>
        </p:txBody>
      </p:sp>
    </p:spTree>
    <p:extLst>
      <p:ext uri="{BB962C8B-B14F-4D97-AF65-F5344CB8AC3E}">
        <p14:creationId xmlns:p14="http://schemas.microsoft.com/office/powerpoint/2010/main" val="12118236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8EB4E3"/>
                </a:solidFill>
              </a:rPr>
              <a:t>Weekly Topics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F7F7F"/>
                </a:solidFill>
              </a:rPr>
              <a:t>Before we go on, </a:t>
            </a:r>
            <a:r>
              <a:rPr lang="en-US" altLang="en-US">
                <a:solidFill>
                  <a:srgbClr val="7F7F7F"/>
                </a:solidFill>
              </a:rPr>
              <a:t>about next week…</a:t>
            </a:r>
            <a:endParaRPr lang="en-US" alt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85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8EB4E3"/>
                </a:solidFill>
              </a:rPr>
              <a:t>Weekly Topics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F7F7F"/>
                </a:solidFill>
              </a:rPr>
              <a:t>Weekly Topics</a:t>
            </a:r>
          </a:p>
          <a:p>
            <a:pPr lvl="1"/>
            <a:r>
              <a:rPr lang="en-US" altLang="en-US" dirty="0">
                <a:solidFill>
                  <a:srgbClr val="7F7F7F"/>
                </a:solidFill>
              </a:rPr>
              <a:t>A tour through each, briefly</a:t>
            </a:r>
          </a:p>
        </p:txBody>
      </p:sp>
    </p:spTree>
    <p:extLst>
      <p:ext uri="{BB962C8B-B14F-4D97-AF65-F5344CB8AC3E}">
        <p14:creationId xmlns:p14="http://schemas.microsoft.com/office/powerpoint/2010/main" val="274357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Topic: Intro and Sorting</a:t>
            </a:r>
          </a:p>
        </p:txBody>
      </p:sp>
      <p:pic>
        <p:nvPicPr>
          <p:cNvPr id="3" name="Picture 2" descr="Screen Shot 2016-01-25 at 10.01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781800" cy="48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1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Topic: Math; </a:t>
            </a:r>
            <a:r>
              <a:rPr lang="en-US" dirty="0" err="1"/>
              <a:t>Strassen’s</a:t>
            </a:r>
            <a:r>
              <a:rPr lang="en-US" dirty="0"/>
              <a:t> Algorithm</a:t>
            </a:r>
          </a:p>
        </p:txBody>
      </p:sp>
      <p:pic>
        <p:nvPicPr>
          <p:cNvPr id="2" name="Picture 1" descr="Screen Shot 2016-01-25 at 10.05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5080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1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Weekly Topic: Recurrences; Loop Invariants; </a:t>
            </a:r>
            <a:r>
              <a:rPr lang="en-US" dirty="0" err="1"/>
              <a:t>Heapsort</a:t>
            </a:r>
            <a:endParaRPr lang="en-US" dirty="0"/>
          </a:p>
        </p:txBody>
      </p:sp>
      <p:pic>
        <p:nvPicPr>
          <p:cNvPr id="3" name="Picture 2" descr="Screen Shot 2016-01-25 at 10.0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0800"/>
            <a:ext cx="4509337" cy="5537200"/>
          </a:xfrm>
          <a:prstGeom prst="rect">
            <a:avLst/>
          </a:prstGeom>
        </p:spPr>
      </p:pic>
      <p:pic>
        <p:nvPicPr>
          <p:cNvPr id="5" name="Picture 4" descr="Screen Shot 2016-01-25 at 10.1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981200"/>
            <a:ext cx="4000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2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Sorting Boundaries, Radix Sort, Deterministic Selection Randomized Analysis</a:t>
            </a:r>
          </a:p>
        </p:txBody>
      </p:sp>
      <p:pic>
        <p:nvPicPr>
          <p:cNvPr id="2" name="Picture 1" descr="Screen Shot 2016-01-25 at 10.12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5867400" cy="52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CS 608 Algorithms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4294967295"/>
          </p:nvPr>
        </p:nvSpPr>
        <p:spPr>
          <a:xfrm>
            <a:off x="1250950" y="3910013"/>
            <a:ext cx="6642100" cy="171291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>
                <a:solidFill>
                  <a:srgbClr val="8EB4E3"/>
                </a:solidFill>
              </a:rPr>
              <a:t>Week 1</a:t>
            </a:r>
            <a:br>
              <a:rPr lang="en-US">
                <a:solidFill>
                  <a:srgbClr val="8EB4E3"/>
                </a:solidFill>
              </a:rPr>
            </a:br>
            <a:br>
              <a:rPr lang="en-US">
                <a:solidFill>
                  <a:srgbClr val="8EB4E3"/>
                </a:solidFill>
              </a:rPr>
            </a:br>
            <a:r>
              <a:rPr lang="en-US">
                <a:solidFill>
                  <a:srgbClr val="8EB4E3"/>
                </a:solidFill>
              </a:rPr>
              <a:t>Dr. Tom Schmidt</a:t>
            </a:r>
          </a:p>
        </p:txBody>
      </p:sp>
      <p:sp>
        <p:nvSpPr>
          <p:cNvPr id="1638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B6356CD5-44AF-4237-A702-E359E0B93965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3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580737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Indicator Random Variables; Quicksort, Randomized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0200"/>
            <a:ext cx="6096000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01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Red-Black Trees</a:t>
            </a:r>
          </a:p>
        </p:txBody>
      </p:sp>
      <p:pic>
        <p:nvPicPr>
          <p:cNvPr id="3" name="Picture 2" descr="Screen Shot 2016-09-07 at 12.58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143000"/>
            <a:ext cx="681854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4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pic>
        <p:nvPicPr>
          <p:cNvPr id="2" name="Picture 1" descr="Screen Shot 2016-01-25 at 10.1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17600"/>
            <a:ext cx="7632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2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Greedy Algorithms</a:t>
            </a:r>
          </a:p>
        </p:txBody>
      </p:sp>
      <p:pic>
        <p:nvPicPr>
          <p:cNvPr id="3" name="Picture 2" descr="Screen Shot 2016-01-25 at 10.1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239000" cy="5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Amortized analysis</a:t>
            </a:r>
          </a:p>
        </p:txBody>
      </p:sp>
      <p:pic>
        <p:nvPicPr>
          <p:cNvPr id="2" name="Picture 1" descr="Screen Shot 2016-01-25 at 10.20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53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6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Algorithms, BFS, DFS, Topological Sort</a:t>
            </a:r>
            <a:br>
              <a:rPr lang="en-US" dirty="0"/>
            </a:br>
            <a:r>
              <a:rPr lang="en-US" dirty="0"/>
              <a:t>Strongly Connected Components, Minimum Spanning Trees, Disjoint Sets </a:t>
            </a:r>
          </a:p>
        </p:txBody>
      </p:sp>
      <p:pic>
        <p:nvPicPr>
          <p:cNvPr id="3" name="Picture 2" descr="Screen Shot 2016-01-25 at 10.4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1133"/>
            <a:ext cx="7429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68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Single-source shortest paths, relaxation, Bellman-Ford </a:t>
            </a:r>
            <a:r>
              <a:rPr lang="en-US" dirty="0" err="1"/>
              <a:t>Dijkstra's</a:t>
            </a:r>
            <a:r>
              <a:rPr lang="en-US" dirty="0"/>
              <a:t> algorithm All pairs shortest paths</a:t>
            </a:r>
            <a:br>
              <a:rPr lang="en-US" dirty="0"/>
            </a:br>
            <a:r>
              <a:rPr lang="en-US" dirty="0"/>
              <a:t>Maximum Flows </a:t>
            </a:r>
          </a:p>
        </p:txBody>
      </p:sp>
      <p:pic>
        <p:nvPicPr>
          <p:cNvPr id="2" name="Picture 1" descr="Screen Shot 2016-01-25 at 10.42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98088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NP-Completeness </a:t>
            </a:r>
          </a:p>
        </p:txBody>
      </p:sp>
      <p:pic>
        <p:nvPicPr>
          <p:cNvPr id="3" name="Picture 2" descr="Screen Shot 2016-01-25 at 10.45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7734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71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Approximation Algorithms</a:t>
            </a:r>
          </a:p>
        </p:txBody>
      </p:sp>
      <p:pic>
        <p:nvPicPr>
          <p:cNvPr id="2" name="Picture 1" descr="Screen Shot 2016-01-25 at 10.4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808329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5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Syllabus Review</a:t>
            </a:r>
          </a:p>
        </p:txBody>
      </p:sp>
      <p:sp>
        <p:nvSpPr>
          <p:cNvPr id="15155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75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Week 1 Agenda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Introductions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About me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Orientation to the course</a:t>
            </a:r>
          </a:p>
          <a:p>
            <a:pPr lvl="1"/>
            <a:r>
              <a:rPr lang="en-US" altLang="en-US" b="1" dirty="0">
                <a:solidFill>
                  <a:srgbClr val="7F7F7F"/>
                </a:solidFill>
              </a:rPr>
              <a:t>Overview of materials and resources.</a:t>
            </a:r>
          </a:p>
          <a:p>
            <a:pPr lvl="1"/>
            <a:r>
              <a:rPr lang="en-US" altLang="en-US" b="1" dirty="0">
                <a:solidFill>
                  <a:srgbClr val="7F7F7F"/>
                </a:solidFill>
              </a:rPr>
              <a:t>Student expectations.</a:t>
            </a:r>
            <a:r>
              <a:rPr lang="en-US" altLang="en-US" dirty="0">
                <a:solidFill>
                  <a:srgbClr val="7F7F7F"/>
                </a:solidFill>
              </a:rPr>
              <a:t> 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A Metaphor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Wrap-up and review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4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057340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r>
              <a:rPr lang="en-US" dirty="0"/>
              <a:t>Time for a break</a:t>
            </a:r>
          </a:p>
        </p:txBody>
      </p:sp>
      <p:sp>
        <p:nvSpPr>
          <p:cNvPr id="151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295400"/>
            <a:ext cx="3962400" cy="685800"/>
          </a:xfrm>
        </p:spPr>
        <p:txBody>
          <a:bodyPr/>
          <a:lstStyle/>
          <a:p>
            <a:r>
              <a:rPr lang="en-US" dirty="0"/>
              <a:t>And a metaphor</a:t>
            </a:r>
          </a:p>
        </p:txBody>
      </p:sp>
      <p:pic>
        <p:nvPicPr>
          <p:cNvPr id="3" name="Picture 2" descr="Screen Shot 2015-09-02 at 3.43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33" y="304800"/>
            <a:ext cx="44323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Algorithms</a:t>
            </a:r>
          </a:p>
        </p:txBody>
      </p:sp>
      <p:sp>
        <p:nvSpPr>
          <p:cNvPr id="15257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REALLY old Arab guy, or two</a:t>
            </a:r>
          </a:p>
          <a:p>
            <a:r>
              <a:rPr lang="en-US" dirty="0"/>
              <a:t>Our path forward</a:t>
            </a:r>
          </a:p>
        </p:txBody>
      </p:sp>
    </p:spTree>
    <p:extLst>
      <p:ext uri="{BB962C8B-B14F-4D97-AF65-F5344CB8AC3E}">
        <p14:creationId xmlns:p14="http://schemas.microsoft.com/office/powerpoint/2010/main" val="244501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Surprise and Shannon</a:t>
            </a:r>
          </a:p>
        </p:txBody>
      </p:sp>
      <p:sp>
        <p:nvSpPr>
          <p:cNvPr id="15565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Information Theory</a:t>
            </a:r>
          </a:p>
          <a:p>
            <a:r>
              <a:rPr lang="en-US"/>
              <a:t>What is information?</a:t>
            </a:r>
          </a:p>
          <a:p>
            <a:r>
              <a:rPr lang="en-US"/>
              <a:t>Investing in knowledge?</a:t>
            </a:r>
          </a:p>
        </p:txBody>
      </p:sp>
    </p:spTree>
    <p:extLst>
      <p:ext uri="{BB962C8B-B14F-4D97-AF65-F5344CB8AC3E}">
        <p14:creationId xmlns:p14="http://schemas.microsoft.com/office/powerpoint/2010/main" val="1382451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this?</a:t>
            </a:r>
          </a:p>
        </p:txBody>
      </p:sp>
      <p:sp>
        <p:nvSpPr>
          <p:cNvPr id="159749" name="AutoShape 5" descr="moleculeEthanol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59751" name="AutoShape 7" descr="moleculeEthanol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59753" name="AutoShape 9" descr="moleculeEthanol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pic>
        <p:nvPicPr>
          <p:cNvPr id="159755" name="Picture 11" descr="ethyl_alcohol_molecu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71600"/>
            <a:ext cx="8153400" cy="4702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35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discipline of </a:t>
            </a:r>
            <a:r>
              <a:rPr lang="en-US" i="1"/>
              <a:t>al-jabr</a:t>
            </a:r>
            <a:r>
              <a:rPr lang="en-US"/>
              <a:t> </a:t>
            </a:r>
          </a:p>
        </p:txBody>
      </p:sp>
      <p:sp>
        <p:nvSpPr>
          <p:cNvPr id="15667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precisely could that be?</a:t>
            </a:r>
          </a:p>
        </p:txBody>
      </p:sp>
    </p:spTree>
    <p:extLst>
      <p:ext uri="{BB962C8B-B14F-4D97-AF65-F5344CB8AC3E}">
        <p14:creationId xmlns:p14="http://schemas.microsoft.com/office/powerpoint/2010/main" val="3654395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181600" y="228600"/>
            <a:ext cx="3276600" cy="6248400"/>
          </a:xfrm>
        </p:spPr>
        <p:txBody>
          <a:bodyPr/>
          <a:lstStyle/>
          <a:p>
            <a:r>
              <a:rPr lang="en-US"/>
              <a:t>Abū Abdallāh Muḥammad ibn Mūsā al-Khwārizmī</a:t>
            </a:r>
          </a:p>
        </p:txBody>
      </p:sp>
      <p:pic>
        <p:nvPicPr>
          <p:cNvPr id="158725" name="Picture 5" descr="640px-Abu_Abdullah_Muhammad_bin_Musa_al-Khwarizmi_ed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42975"/>
            <a:ext cx="4413250" cy="5915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525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the source of algorithm</a:t>
            </a:r>
          </a:p>
        </p:txBody>
      </p:sp>
      <p:sp>
        <p:nvSpPr>
          <p:cNvPr id="1607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Al Gore Rhythm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7453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algorithm?</a:t>
            </a:r>
          </a:p>
        </p:txBody>
      </p:sp>
      <p:sp>
        <p:nvSpPr>
          <p:cNvPr id="16179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Algorithm and Entrepreneurial Profit</a:t>
            </a:r>
          </a:p>
        </p:txBody>
      </p:sp>
    </p:spTree>
    <p:extLst>
      <p:ext uri="{BB962C8B-B14F-4D97-AF65-F5344CB8AC3E}">
        <p14:creationId xmlns:p14="http://schemas.microsoft.com/office/powerpoint/2010/main" val="270510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Analysis of Algorithms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77DD-F601-6440-8AEA-9BC35EB848BA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0"/>
                <a:cs typeface="新細明體" charset="0"/>
              </a:rPr>
              <a:t>            Why This Course? </a:t>
            </a:r>
          </a:p>
        </p:txBody>
      </p:sp>
      <p:sp>
        <p:nvSpPr>
          <p:cNvPr id="5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077200" cy="4114800"/>
          </a:xfrm>
        </p:spPr>
        <p:txBody>
          <a:bodyPr/>
          <a:lstStyle/>
          <a:p>
            <a:r>
              <a:rPr lang="en-US" altLang="zh-TW" sz="2800">
                <a:ea typeface="新細明體" charset="0"/>
                <a:cs typeface="新細明體" charset="0"/>
              </a:rPr>
              <a:t>You will be able  to evaluate the quality of a program (Analysis of Algorithms: Running time and memory space )</a:t>
            </a:r>
          </a:p>
          <a:p>
            <a:r>
              <a:rPr lang="en-US" altLang="zh-TW" sz="2800">
                <a:ea typeface="新細明體" charset="0"/>
                <a:cs typeface="新細明體" charset="0"/>
              </a:rPr>
              <a:t>You will be able to write fast programs</a:t>
            </a:r>
          </a:p>
          <a:p>
            <a:r>
              <a:rPr lang="en-US" altLang="zh-TW" sz="2800">
                <a:ea typeface="新細明體" charset="0"/>
                <a:cs typeface="新細明體" charset="0"/>
              </a:rPr>
              <a:t>You will be able to solve new problems</a:t>
            </a:r>
          </a:p>
          <a:p>
            <a:r>
              <a:rPr lang="en-US" altLang="zh-TW" sz="2800">
                <a:ea typeface="新細明體" charset="0"/>
                <a:cs typeface="新細明體" charset="0"/>
              </a:rPr>
              <a:t>You will be able to give non-trivial methods to solve problems.</a:t>
            </a:r>
          </a:p>
          <a:p>
            <a:pPr>
              <a:buFont typeface="Wingdings" charset="0"/>
              <a:buNone/>
            </a:pPr>
            <a:r>
              <a:rPr lang="en-US" altLang="zh-TW" sz="2800">
                <a:ea typeface="新細明體" charset="0"/>
                <a:cs typeface="新細明體" charset="0"/>
              </a:rPr>
              <a:t>     </a:t>
            </a:r>
            <a:r>
              <a:rPr lang="en-US" altLang="zh-TW" sz="2800">
                <a:solidFill>
                  <a:srgbClr val="32AA22"/>
                </a:solidFill>
                <a:ea typeface="新細明體" charset="0"/>
                <a:cs typeface="新細明體" charset="0"/>
              </a:rPr>
              <a:t>(</a:t>
            </a:r>
            <a:r>
              <a:rPr lang="en-US" altLang="zh-TW" sz="2400">
                <a:solidFill>
                  <a:srgbClr val="32AA22"/>
                </a:solidFill>
                <a:ea typeface="新細明體" charset="0"/>
                <a:cs typeface="新細明體" charset="0"/>
              </a:rPr>
              <a:t>Your algorithm (program) will be faster than others</a:t>
            </a:r>
            <a:r>
              <a:rPr lang="en-US" altLang="zh-TW" sz="2800">
                <a:solidFill>
                  <a:srgbClr val="32AA22"/>
                </a:solidFill>
                <a:ea typeface="新細明體" charset="0"/>
                <a:cs typeface="新細明體" charset="0"/>
              </a:rPr>
              <a:t>.)</a:t>
            </a:r>
          </a:p>
          <a:p>
            <a:pPr>
              <a:buFont typeface="Wingdings" charset="0"/>
              <a:buNone/>
            </a:pPr>
            <a:endParaRPr lang="en-US" altLang="zh-TW" sz="2800">
              <a:solidFill>
                <a:srgbClr val="32AA22"/>
              </a:solidFill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70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Analysis of Algorithms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77DD-F601-6440-8AEA-9BC35EB848BA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0"/>
                <a:cs typeface="新細明體" charset="0"/>
              </a:rPr>
              <a:t>            Why This Course? </a:t>
            </a:r>
          </a:p>
        </p:txBody>
      </p:sp>
      <p:sp>
        <p:nvSpPr>
          <p:cNvPr id="51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077200" cy="4114800"/>
          </a:xfrm>
        </p:spPr>
        <p:txBody>
          <a:bodyPr/>
          <a:lstStyle/>
          <a:p>
            <a:r>
              <a:rPr lang="en-US" altLang="zh-TW" sz="2800" dirty="0">
                <a:ea typeface="新細明體" charset="0"/>
                <a:cs typeface="新細明體" charset="0"/>
              </a:rPr>
              <a:t>The Google Interview</a:t>
            </a:r>
            <a:endParaRPr lang="en-US" altLang="zh-TW" sz="2800" dirty="0">
              <a:solidFill>
                <a:srgbClr val="32AA22"/>
              </a:solidFill>
              <a:ea typeface="新細明體" charset="0"/>
              <a:cs typeface="新細明體" charset="0"/>
            </a:endParaRPr>
          </a:p>
          <a:p>
            <a:pPr>
              <a:buFont typeface="Wingdings" charset="0"/>
              <a:buNone/>
            </a:pPr>
            <a:endParaRPr lang="en-US" altLang="zh-TW" sz="2800" dirty="0">
              <a:solidFill>
                <a:srgbClr val="32AA22"/>
              </a:solidFill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Week 1 Objectives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After your readings and this lecture, you will be able to: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Understand some issues related to Algorithms, and your participation in the course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Materials:</a:t>
            </a:r>
          </a:p>
          <a:p>
            <a:pPr lvl="1"/>
            <a:r>
              <a:rPr lang="en-US" altLang="en-US" b="1" dirty="0">
                <a:solidFill>
                  <a:srgbClr val="7F7F7F"/>
                </a:solidFill>
              </a:rPr>
              <a:t>Syllabus, Week 1 PPT, Cardboard, Markers</a:t>
            </a:r>
          </a:p>
          <a:p>
            <a:pPr lvl="2"/>
            <a:r>
              <a:rPr lang="en-US" altLang="en-US" b="1" dirty="0">
                <a:solidFill>
                  <a:srgbClr val="7F7F7F"/>
                </a:solidFill>
              </a:rPr>
              <a:t>Learners!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5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458323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Analysis of Algorithms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A4E0C-BE76-C547-94C6-F1BCA8DEE9A3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0"/>
                <a:cs typeface="新細明體" charset="0"/>
              </a:rPr>
              <a:t>     Algorithm Descriptions </a:t>
            </a:r>
          </a:p>
        </p:txBody>
      </p:sp>
      <p:sp>
        <p:nvSpPr>
          <p:cNvPr id="522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0772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charset="0"/>
                <a:cs typeface="新細明體" charset="0"/>
              </a:rPr>
              <a:t>Natural language: Hindi, English, Russian etc. 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charset="0"/>
                <a:cs typeface="新細明體" charset="0"/>
              </a:rPr>
              <a:t>Pseudo-code: codes very close to computer languages</a:t>
            </a: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ea typeface="新細明體" charset="0"/>
                <a:cs typeface="新細明體" charset="0"/>
              </a:rPr>
              <a:t>I think in C programming language.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charset="0"/>
                <a:cs typeface="新細明體" charset="0"/>
              </a:rPr>
              <a:t>Programs: C programs, C++ programs, Java programs.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altLang="zh-TW" sz="2400" dirty="0">
              <a:ea typeface="新細明體" charset="0"/>
              <a:cs typeface="新細明體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TW" sz="2400" dirty="0">
                <a:ea typeface="新細明體" charset="0"/>
                <a:cs typeface="新細明體" charset="0"/>
              </a:rPr>
              <a:t>Goal: 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charset="0"/>
                <a:cs typeface="新細明體" charset="0"/>
              </a:rPr>
              <a:t>Allow a well-trained programmer to be able to implement. 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charset="0"/>
                <a:cs typeface="新細明體" charset="0"/>
              </a:rPr>
              <a:t>Allow an expert to be able to analyze the running time. 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br>
              <a:rPr lang="en-US" altLang="zh-CN" sz="2400" dirty="0">
                <a:ea typeface="宋体" charset="0"/>
                <a:cs typeface="宋体" charset="0"/>
              </a:rPr>
            </a:br>
            <a:endParaRPr lang="en-US" altLang="zh-TW" sz="2400" dirty="0"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76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Analysis of Algorithms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0A0-BBE2-8546-88BB-05254BE3CD55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0"/>
                <a:cs typeface="新細明體" charset="0"/>
              </a:rPr>
              <a:t>    An Example of an Algorithm </a:t>
            </a:r>
          </a:p>
        </p:txBody>
      </p:sp>
      <p:sp>
        <p:nvSpPr>
          <p:cNvPr id="542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0772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</a:rPr>
              <a:t>Algorithm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b="1" i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sorting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(</a:t>
            </a:r>
            <a:r>
              <a:rPr lang="en-US" altLang="zh-TW" sz="2400" b="1" i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X, n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	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</a:rPr>
              <a:t>Input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array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X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 of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n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 integers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	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</a:rPr>
              <a:t>Output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array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X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  sorted 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in a non-decreasing order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	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	</a:t>
            </a:r>
            <a:endParaRPr lang="en-US" altLang="zh-TW" sz="2400" b="1" i="1">
              <a:solidFill>
                <a:schemeClr val="accent2"/>
              </a:solidFill>
              <a:latin typeface="Times New Roman" charset="0"/>
              <a:ea typeface="新細明體" charset="0"/>
              <a:cs typeface="新細明體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	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</a:rPr>
              <a:t>for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0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to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n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i="1">
                <a:solidFill>
                  <a:schemeClr val="accent2"/>
                </a:solidFill>
                <a:latin typeface="Symbol" charset="0"/>
                <a:ea typeface="新細明體" charset="0"/>
                <a:cs typeface="新細明體" charset="0"/>
                <a:sym typeface="Symbol" charset="0"/>
              </a:rPr>
              <a:t></a:t>
            </a:r>
            <a:r>
              <a:rPr lang="en-US" altLang="zh-TW" sz="2400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1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do	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       for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j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</a:t>
            </a:r>
            <a:r>
              <a:rPr lang="en-US" altLang="zh-TW" sz="240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i+1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to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n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do	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	     </a:t>
            </a:r>
            <a:endParaRPr lang="en-US" altLang="zh-TW" sz="2400" b="1" i="1"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		  </a:t>
            </a:r>
            <a:r>
              <a:rPr lang="en-US" altLang="zh-TW" sz="2400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if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(X[i]&gt;X[j])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then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              </a:t>
            </a:r>
            <a:r>
              <a:rPr lang="en-US" altLang="zh-TW" sz="2400" b="1" i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{ 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s=X[i];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                  X[i]=X[j];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                  X[j]=s; 	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                }	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	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     </a:t>
            </a:r>
            <a:endParaRPr lang="en-US" altLang="zh-TW" sz="2400">
              <a:solidFill>
                <a:schemeClr val="accent2"/>
              </a:solidFill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	return</a:t>
            </a:r>
            <a:r>
              <a:rPr lang="en-US" altLang="zh-TW" sz="240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b="1" i="1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X 			      	</a:t>
            </a:r>
            <a:r>
              <a:rPr lang="en-US" altLang="zh-TW" sz="24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rPr>
              <a:t>	     </a:t>
            </a:r>
            <a:endParaRPr lang="en-US" altLang="zh-TW" sz="2400"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  <a:p>
            <a:pPr>
              <a:lnSpc>
                <a:spcPct val="90000"/>
              </a:lnSpc>
            </a:pPr>
            <a:endParaRPr lang="en-US" altLang="zh-TW" sz="2800"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6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Lesson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 action="ppaction://hlinkpres?slideindex=1&amp;slidetitle="/>
              </a:rPr>
              <a:t>Analyzing Algorithms Deck</a:t>
            </a:r>
            <a:endParaRPr lang="en-US" dirty="0"/>
          </a:p>
          <a:p>
            <a:r>
              <a:rPr lang="en-US" dirty="0"/>
              <a:t>Divide And conquer Deck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64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Wrap-up and review</a:t>
            </a:r>
          </a:p>
        </p:txBody>
      </p:sp>
      <p:sp>
        <p:nvSpPr>
          <p:cNvPr id="104450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sz="3600" b="1">
                <a:solidFill>
                  <a:srgbClr val="8EB4E3"/>
                </a:solidFill>
              </a:rPr>
              <a:t>What were you most confused about today?</a:t>
            </a:r>
          </a:p>
          <a:p>
            <a:r>
              <a:rPr lang="en-US" altLang="en-US" sz="3600" b="1">
                <a:solidFill>
                  <a:srgbClr val="8EB4E3"/>
                </a:solidFill>
              </a:rPr>
              <a:t>Comment on the class</a:t>
            </a:r>
          </a:p>
          <a:p>
            <a:r>
              <a:rPr lang="en-US" altLang="en-US" sz="3600" b="1">
                <a:solidFill>
                  <a:srgbClr val="8EB4E3"/>
                </a:solidFill>
              </a:rPr>
              <a:t>Thank you and Slán abhaile</a:t>
            </a:r>
          </a:p>
          <a:p>
            <a:endParaRPr lang="en-US" altLang="en-US" sz="3600" b="1"/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1330C9F-B4E7-469C-B9F0-D4376E7C9F81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53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4271761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0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228600"/>
            <a:ext cx="8510588" cy="830263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Introductions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57200" y="838200"/>
            <a:ext cx="8229600" cy="5257800"/>
          </a:xfrm>
        </p:spPr>
        <p:txBody>
          <a:bodyPr lIns="90488" tIns="44450" rIns="90488" bIns="44450">
            <a:normAutofit fontScale="92500"/>
          </a:bodyPr>
          <a:lstStyle/>
          <a:p>
            <a:r>
              <a:rPr lang="en-US" altLang="en-US" b="1" dirty="0">
                <a:solidFill>
                  <a:srgbClr val="95B3D7"/>
                </a:solidFill>
              </a:rPr>
              <a:t>Please take 8 minutes to interview the person with whom I have paired you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Get the lowdown on:</a:t>
            </a:r>
          </a:p>
          <a:p>
            <a:pPr lvl="1"/>
            <a:r>
              <a:rPr lang="en-US" altLang="en-US" sz="2400" b="1" dirty="0">
                <a:solidFill>
                  <a:srgbClr val="7F7F7F"/>
                </a:solidFill>
              </a:rPr>
              <a:t>Name, where from, what does s/he think of Pace, and why is s/he here (also ask if teaching is in </a:t>
            </a:r>
            <a:r>
              <a:rPr lang="en-US" altLang="en-US" sz="2400" b="1" dirty="0" err="1">
                <a:solidFill>
                  <a:srgbClr val="7F7F7F"/>
                </a:solidFill>
              </a:rPr>
              <a:t>hir</a:t>
            </a:r>
            <a:r>
              <a:rPr lang="en-US" altLang="en-US" sz="2400" b="1" dirty="0">
                <a:solidFill>
                  <a:srgbClr val="7F7F7F"/>
                </a:solidFill>
              </a:rPr>
              <a:t> future) ( at Pace or in class)</a:t>
            </a:r>
          </a:p>
          <a:p>
            <a:pPr lvl="1"/>
            <a:r>
              <a:rPr lang="en-US" altLang="en-US" sz="2400" b="1" dirty="0">
                <a:solidFill>
                  <a:srgbClr val="7F7F7F"/>
                </a:solidFill>
              </a:rPr>
              <a:t>Most impressive course ever taken, and why</a:t>
            </a:r>
          </a:p>
          <a:p>
            <a:pPr lvl="1"/>
            <a:r>
              <a:rPr lang="en-US" altLang="en-US" sz="2400" b="1" dirty="0">
                <a:solidFill>
                  <a:srgbClr val="7F7F7F"/>
                </a:solidFill>
              </a:rPr>
              <a:t>What computer program or app could s/he not live without?</a:t>
            </a:r>
          </a:p>
          <a:p>
            <a:pPr lvl="1"/>
            <a:r>
              <a:rPr lang="en-US" altLang="en-US" sz="2400" b="1" dirty="0">
                <a:solidFill>
                  <a:srgbClr val="7F7F7F"/>
                </a:solidFill>
              </a:rPr>
              <a:t>How does s/he approach solving the problem of getting home from Campus tonight?</a:t>
            </a:r>
          </a:p>
          <a:p>
            <a:r>
              <a:rPr lang="en-US" altLang="en-US" b="1" dirty="0"/>
              <a:t>Be Prepared to tell a 1-minute story about your interview partner</a:t>
            </a:r>
          </a:p>
          <a:p>
            <a:endParaRPr lang="en-US" altLang="en-US" sz="3600" b="1" dirty="0"/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9D1DCDC1-C60E-42D8-92E7-31E258F496BF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6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40638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3AFD28-A1B5-4DD2-8E26-8A38D99F1F9F}" type="slidenum">
              <a:rPr 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>
                <a:defRPr/>
              </a:pPr>
              <a:t>7</a:t>
            </a:fld>
            <a:endParaRPr 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228600"/>
            <a:ext cx="8510588" cy="1095375"/>
          </a:xfrm>
        </p:spPr>
        <p:txBody>
          <a:bodyPr lIns="90488" tIns="44450" rIns="90488" bIns="44450"/>
          <a:lstStyle/>
          <a:p>
            <a:r>
              <a:rPr lang="en-US" altLang="en-US" b="1">
                <a:solidFill>
                  <a:schemeClr val="bg1"/>
                </a:solidFill>
              </a:rPr>
              <a:t>My Story</a:t>
            </a:r>
          </a:p>
        </p:txBody>
      </p:sp>
      <p:sp>
        <p:nvSpPr>
          <p:cNvPr id="20483" name="AutoShape 5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AutoShape 9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486" name="Picture 11" descr="Name, where from, what does he think of Parsons, and why is he here&#10;Most Impressive Course&#10;What sort of economists has s/he read&#10;Has s/he ever started a business&#10;What has s/he done in design?&#10;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038225"/>
            <a:ext cx="678180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966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How you should address me?</a:t>
            </a:r>
          </a:p>
        </p:txBody>
      </p:sp>
      <p:sp>
        <p:nvSpPr>
          <p:cNvPr id="2253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Some past favorites:</a:t>
            </a:r>
          </a:p>
          <a:p>
            <a:pPr lvl="1"/>
            <a:r>
              <a:rPr lang="en-US" dirty="0"/>
              <a:t>Tom</a:t>
            </a:r>
          </a:p>
          <a:p>
            <a:pPr lvl="1"/>
            <a:r>
              <a:rPr lang="en-US" dirty="0"/>
              <a:t>Dr. Schmidt</a:t>
            </a:r>
          </a:p>
          <a:p>
            <a:pPr lvl="2"/>
            <a:r>
              <a:rPr lang="en-US" dirty="0"/>
              <a:t>“Dr. Tom”</a:t>
            </a:r>
          </a:p>
          <a:p>
            <a:pPr lvl="2"/>
            <a:r>
              <a:rPr lang="en-US" dirty="0"/>
              <a:t>“Doc”</a:t>
            </a:r>
          </a:p>
          <a:p>
            <a:pPr lvl="1"/>
            <a:r>
              <a:rPr lang="en-US" dirty="0"/>
              <a:t>Professor</a:t>
            </a:r>
          </a:p>
          <a:p>
            <a:pPr lvl="1"/>
            <a:r>
              <a:rPr lang="en-US" dirty="0"/>
              <a:t>Sir</a:t>
            </a:r>
          </a:p>
        </p:txBody>
      </p:sp>
    </p:spTree>
    <p:extLst>
      <p:ext uri="{BB962C8B-B14F-4D97-AF65-F5344CB8AC3E}">
        <p14:creationId xmlns:p14="http://schemas.microsoft.com/office/powerpoint/2010/main" val="19652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One last thing…</a:t>
            </a:r>
          </a:p>
        </p:txBody>
      </p:sp>
      <p:pic>
        <p:nvPicPr>
          <p:cNvPr id="23554" name="Picture 5" descr="eye-of-sauron_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8077200" cy="525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38870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VERSION" val="12.0"/>
  <p:tag name="DELIMITERS" val="3.1"/>
  <p:tag name="SHOWBARVISIBLE" val="True"/>
  <p:tag name="USESECONDARYMONITOR" val="True"/>
  <p:tag name="SAVECSVWITHSESSION" val="True"/>
  <p:tag name="CSVFORMAT" val="0"/>
  <p:tag name="BULLETTYPE" val="3"/>
  <p:tag name="ANSWERNOWSTYLE" val="-1"/>
  <p:tag name="ANSWERNOWTEXT" val="Answer Now"/>
  <p:tag name="COUNTDOWNSTYLE" val="-1"/>
  <p:tag name="RESPCOUNTERSTYLE" val="-1"/>
  <p:tag name="RESPCOUNTERFORMAT" val="0"/>
  <p:tag name="RESPTABLESTYLE" val="-1"/>
  <p:tag name="COUNTDOWNSECONDS" val="10"/>
  <p:tag name="INPUTSOURCE" val="1"/>
  <p:tag name="NUMRESPONSES" val="1"/>
  <p:tag name="ALLOWDUPLICATES" val="False"/>
  <p:tag name="BACKUPSESSIONS" val="True"/>
  <p:tag name="BACKUPMAINTENANCE" val="7"/>
  <p:tag name="CHARTVALUEFORMAT" val="0%"/>
  <p:tag name="AUTOADVANCE" val="False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5"/>
  <p:tag name="TEAMSINLEADERBOARD" val="5"/>
  <p:tag name="MAXRESPONDERS" val="5"/>
  <p:tag name="BUBBLENAMEVISIBLE" val="True"/>
  <p:tag name="BUBBLESIZEVISIBLE" val="True"/>
  <p:tag name="BUBBLEVALUEFORMAT" val="0.0"/>
  <p:tag name="BUBBLEGROUPING" val="3"/>
  <p:tag name="DEFAULTNUMTEAMS" val="5"/>
  <p:tag name="CUSTOMGRIDBACKCOLOR" val="-2830136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1"/>
  <p:tag name="CHARTLABELS" val="0"/>
  <p:tag name="RESETCHARTS" val="True"/>
  <p:tag name="INCLUDENONRESPONDERS" val="False"/>
  <p:tag name="MULTIRESPDIVISOR" val="1"/>
  <p:tag name="INCLUDEPPT" val="True"/>
  <p:tag name="ALLOWUSERFEEDBACK" val="True"/>
  <p:tag name="CORRECTPOINTVALUE" val="100"/>
  <p:tag name="INCORRECTPOINTVALUE" val="0"/>
  <p:tag name="REALTIMEBACKUP" val="False"/>
  <p:tag name="REALTIMEBACKUPPATH" val="(None)"/>
  <p:tag name="ZEROBASED" val="False"/>
  <p:tag name="AUTOADJUSTPARTRANGE" val="True"/>
  <p:tag name="CHARTSCALE" val="Tru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  <p:tag name="ADVANCEDSETTINGSVIEW" val="True"/>
  <p:tag name="POWERPOINTVERSION" val="14.0"/>
  <p:tag name="TASKPANEKEY" val="70f61ca7-19a7-4622-8659-7ae6fb16f2c8"/>
  <p:tag name="EXPANDSHOWBAR" val="True"/>
  <p:tag name="WASPOLLED" val="415FB79CDAB1455296D693E64879D583"/>
  <p:tag name="TPVERSION" val="5"/>
  <p:tag name="TPFULLVERSION" val="5033.3.3.1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</TotalTime>
  <Words>1054</Words>
  <Application>Microsoft Macintosh PowerPoint</Application>
  <PresentationFormat>On-screen Show (4:3)</PresentationFormat>
  <Paragraphs>232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新細明體</vt:lpstr>
      <vt:lpstr>宋体</vt:lpstr>
      <vt:lpstr>Abril Text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Welcome! </vt:lpstr>
      <vt:lpstr>CS 608 Algorithms</vt:lpstr>
      <vt:lpstr>Week 1 Agenda</vt:lpstr>
      <vt:lpstr>Week 1 Objectives</vt:lpstr>
      <vt:lpstr>Introductions</vt:lpstr>
      <vt:lpstr>My Story</vt:lpstr>
      <vt:lpstr>How you should address me?</vt:lpstr>
      <vt:lpstr>One last thing…</vt:lpstr>
      <vt:lpstr>Student?  Learner expectations for the course</vt:lpstr>
      <vt:lpstr>Orientation to the course</vt:lpstr>
      <vt:lpstr>Syllabus Review</vt:lpstr>
      <vt:lpstr>Assignments from the Syllabus</vt:lpstr>
      <vt:lpstr>Homework 15%</vt:lpstr>
      <vt:lpstr>Participation 20%</vt:lpstr>
      <vt:lpstr>The Learning Pyramid</vt:lpstr>
      <vt:lpstr>Participation 20%</vt:lpstr>
      <vt:lpstr>Quizzes 25%</vt:lpstr>
      <vt:lpstr>Midterm Exam</vt:lpstr>
      <vt:lpstr>Final Exam</vt:lpstr>
      <vt:lpstr>Grading, Shorthand</vt:lpstr>
      <vt:lpstr>PowerPoint Presentation</vt:lpstr>
      <vt:lpstr>Textbooks</vt:lpstr>
      <vt:lpstr>Weekly Topics</vt:lpstr>
      <vt:lpstr>Weekly Topics</vt:lpstr>
      <vt:lpstr>Weekly Topic: Intro and Sorting</vt:lpstr>
      <vt:lpstr>Weekly Topic: Math; Strassen’s Algorithm</vt:lpstr>
      <vt:lpstr>Weekly Topic: Recurrences; Loop Invariants; Heapsort</vt:lpstr>
      <vt:lpstr>Sorting Boundaries, Radix Sort, Deterministic Selection Randomized Analysis</vt:lpstr>
      <vt:lpstr>Indicator Random Variables; Quicksort, Randomized Selection</vt:lpstr>
      <vt:lpstr>Red-Black Trees</vt:lpstr>
      <vt:lpstr>Dynamic Programming</vt:lpstr>
      <vt:lpstr>Greedy Algorithms</vt:lpstr>
      <vt:lpstr>Amortized analysis</vt:lpstr>
      <vt:lpstr>Graph Algorithms, BFS, DFS, Topological Sort Strongly Connected Components, Minimum Spanning Trees, Disjoint Sets </vt:lpstr>
      <vt:lpstr>Single-source shortest paths, relaxation, Bellman-Ford Dijkstra's algorithm All pairs shortest paths Maximum Flows </vt:lpstr>
      <vt:lpstr>NP-Completeness </vt:lpstr>
      <vt:lpstr>Approximation Algorithms</vt:lpstr>
      <vt:lpstr>Syllabus Review</vt:lpstr>
      <vt:lpstr>Time for a break</vt:lpstr>
      <vt:lpstr>Overview of Algorithms</vt:lpstr>
      <vt:lpstr>Surprise and Shannon</vt:lpstr>
      <vt:lpstr>What is this?</vt:lpstr>
      <vt:lpstr>discipline of al-jabr </vt:lpstr>
      <vt:lpstr>Abū Abdallāh Muḥammad ibn Mūsā al-Khwārizmī</vt:lpstr>
      <vt:lpstr>Not the source of algorithm</vt:lpstr>
      <vt:lpstr>What is an algorithm?</vt:lpstr>
      <vt:lpstr>            Why This Course? </vt:lpstr>
      <vt:lpstr>            Why This Course? </vt:lpstr>
      <vt:lpstr>     Algorithm Descriptions </vt:lpstr>
      <vt:lpstr>    An Example of an Algorithm </vt:lpstr>
      <vt:lpstr>To Lesson One</vt:lpstr>
      <vt:lpstr>Wrap-up and review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mtondo</dc:creator>
  <cp:lastModifiedBy>Microsoft Office User</cp:lastModifiedBy>
  <cp:revision>449</cp:revision>
  <dcterms:created xsi:type="dcterms:W3CDTF">2011-11-29T17:33:16Z</dcterms:created>
  <dcterms:modified xsi:type="dcterms:W3CDTF">2018-01-23T13:45:48Z</dcterms:modified>
</cp:coreProperties>
</file>